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6" r:id="rId4"/>
    <p:sldId id="268" r:id="rId5"/>
    <p:sldId id="267" r:id="rId6"/>
    <p:sldId id="260" r:id="rId7"/>
    <p:sldId id="261" r:id="rId8"/>
    <p:sldId id="264" r:id="rId9"/>
    <p:sldId id="265" r:id="rId10"/>
    <p:sldId id="269" r:id="rId11"/>
    <p:sldId id="270" r:id="rId12"/>
    <p:sldId id="262" r:id="rId13"/>
    <p:sldId id="271" r:id="rId14"/>
    <p:sldId id="257" r:id="rId15"/>
    <p:sldId id="258" r:id="rId16"/>
    <p:sldId id="259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A50021"/>
    <a:srgbClr val="993300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06FF0-4C86-46CC-A033-A24265504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561CC1-4C9C-49C3-9B23-5AD2B98DC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61C9D6-3D87-41E0-B0AA-322AD2AB3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29DE9A-6EE8-4235-83B9-59C29EE29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4D1944-1241-459A-BD9D-825D0809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144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1EA48-D545-4ED4-B8DD-B0557C3F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3C86C2-E029-494D-8F78-5CE3A2315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FA4624-8667-4176-B74C-1933ADBF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20F802-193A-43CB-A258-61869F92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BB332-3AC1-4FC2-9609-71FEC335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531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65267D-8329-4817-8FE5-9037E5D1A4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F30AB6-3483-4162-B6F1-87BF76E71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B34050-ECDB-4D17-A5C0-A632DDB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AA35A9-AA70-4A16-BD58-427BCFCE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93601E-F4D6-4CA1-B9BA-7C2882FD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460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E5551-503F-4258-A6E0-498CA10C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D50A60-C157-425B-92FB-8C974264B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6C5B70-5B8E-4BBD-9F16-608387C5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0311E2-D245-4EE4-BD33-49D8E33B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72E7A5-E787-4702-9D63-4A4A046E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235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1350C-37B1-43BA-9469-08810F05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621EB-D5C0-48C7-A875-A33778B31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278DD-E48D-4BCB-8D30-2C942F49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CF0DF6-E6C5-4E14-B451-73C45D62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592718-8EFF-473E-AD6D-E621F05A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613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733EA-544B-47F0-B06F-2F0B39B1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D68F59-8CEB-436E-A615-E20B2F8CF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1213F0-1EE3-4430-A7BD-A3D3486CC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56D005-DCF4-45FA-9801-6A2965C4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407545-3E32-465E-A89B-F7B2A4C1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FE0A8C-A705-44F3-81AB-29DC0110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2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40A3F-6167-48AC-A86D-8A958397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8281-0C1A-4553-B443-A8385705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D34476-82D2-4E51-AF82-EED6D996B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77FF16-789C-4A2B-8026-499BDE7AF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5D354AC-23F4-41F3-84EF-D10FCAE2E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BB641F-7933-4A1E-9C78-AE7E4080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F23780-3671-4520-A27B-5C3246CB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30C7AC9-3269-4ACF-9254-AB0CFA95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763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7173C-729F-45DA-806D-97E8FE4B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B86B077-4268-4155-A67A-8915C069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F16493-B262-48EE-821E-C31828CF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5006B1-9F4C-4C33-AD0A-57E6D604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371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D33064-E508-416D-AB16-0D90E6D0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9539C9-9228-4639-97C6-8B52F1E9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086CC5-C081-42DB-9DBE-3F56A7C9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63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8E0E5-E149-4203-8E1C-089310157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6D3B5A-2CA9-42FD-AA07-172B2BD95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F1534E-FB04-40D0-B386-DF8FA8371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406BA8-CE24-4107-BD1B-34445BF1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56D62-2456-4ABA-BFAF-D4837E51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538C64-969D-45F3-9329-FB6759D3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62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AA3F4-3773-4166-80A8-90189A22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1884EA-2018-4E12-A52B-BB00CFABF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3A6267-CE13-4C9D-ADC7-7AFFB9E7C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3D923F-3A96-43D4-BB28-4D4D6C0A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2B6B17-77AC-4F5F-97F6-08E1F498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FF3A23-4E34-4017-9427-3EE66C60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608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DF3469-9100-4236-AC45-DCAA02F1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985C83-A44C-475E-AD9B-78401D625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61B7D8-D7B4-4165-8ED5-DCC068A35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BE096-EAC7-4CA0-840B-F1107AF9E25B}" type="datetimeFigureOut">
              <a:rPr lang="es-MX" smtClean="0"/>
              <a:t>05/10/21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184729-7FC1-4C2D-B342-230A8A09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E8905-8501-458F-BC7C-BFB732ED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BAA4-5288-4874-90FF-0025E10D3B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8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.jpeg"/><Relationship Id="rId7" Type="http://schemas.openxmlformats.org/officeDocument/2006/relationships/image" Target="../media/image3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2.jpeg"/><Relationship Id="rId7" Type="http://schemas.openxmlformats.org/officeDocument/2006/relationships/image" Target="../media/image3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jpe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3.jpe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54207CE5-C516-4501-929B-6D06B4878D15}"/>
              </a:ext>
            </a:extLst>
          </p:cNvPr>
          <p:cNvSpPr txBox="1"/>
          <p:nvPr/>
        </p:nvSpPr>
        <p:spPr>
          <a:xfrm>
            <a:off x="1351427" y="1911406"/>
            <a:ext cx="978879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1er Congreso Internacional Bioeconomía Circular: </a:t>
            </a:r>
          </a:p>
          <a:p>
            <a:r>
              <a:rPr lang="es-MX" sz="3200" b="1" dirty="0">
                <a:solidFill>
                  <a:schemeClr val="bg1"/>
                </a:solidFill>
              </a:rPr>
              <a:t>Retos y Oportunidades. 2021.</a:t>
            </a:r>
          </a:p>
          <a:p>
            <a:endParaRPr lang="es-MX" sz="2800" dirty="0">
              <a:solidFill>
                <a:schemeClr val="bg1"/>
              </a:solidFill>
            </a:endParaRPr>
          </a:p>
          <a:p>
            <a:r>
              <a:rPr lang="es-MX" sz="2800" b="1" dirty="0">
                <a:solidFill>
                  <a:schemeClr val="bg1"/>
                </a:solidFill>
              </a:rPr>
              <a:t>Fase III.</a:t>
            </a:r>
            <a:r>
              <a:rPr lang="es-MX" sz="2800" dirty="0">
                <a:solidFill>
                  <a:schemeClr val="bg1"/>
                </a:solidFill>
              </a:rPr>
              <a:t> Los senderos de la bioeconomía, logros y retos científicos, institucionales y de gobernanza.</a:t>
            </a:r>
          </a:p>
          <a:p>
            <a:endParaRPr lang="es-MX" sz="2800" dirty="0">
              <a:solidFill>
                <a:schemeClr val="bg1"/>
              </a:solidFill>
            </a:endParaRPr>
          </a:p>
          <a:p>
            <a:endParaRPr lang="es-MX" sz="2800" dirty="0">
              <a:solidFill>
                <a:schemeClr val="bg1"/>
              </a:solidFill>
            </a:endParaRPr>
          </a:p>
          <a:p>
            <a:pPr algn="r"/>
            <a:r>
              <a:rPr lang="es-MX" sz="2800" dirty="0">
                <a:solidFill>
                  <a:schemeClr val="bg1"/>
                </a:solidFill>
              </a:rPr>
              <a:t>14, 19 y 21 de octubre 2021</a:t>
            </a:r>
          </a:p>
        </p:txBody>
      </p:sp>
    </p:spTree>
    <p:extLst>
      <p:ext uri="{BB962C8B-B14F-4D97-AF65-F5344CB8AC3E}">
        <p14:creationId xmlns:p14="http://schemas.microsoft.com/office/powerpoint/2010/main" val="340582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8D4677AD-5B5D-F342-BD44-657D4F3566B3}"/>
              </a:ext>
            </a:extLst>
          </p:cNvPr>
          <p:cNvSpPr txBox="1">
            <a:spLocks/>
          </p:cNvSpPr>
          <p:nvPr/>
        </p:nvSpPr>
        <p:spPr>
          <a:xfrm>
            <a:off x="461556" y="1675979"/>
            <a:ext cx="112395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Apiecología </a:t>
            </a:r>
          </a:p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Los polinizadores</a:t>
            </a:r>
          </a:p>
        </p:txBody>
      </p:sp>
      <p:pic>
        <p:nvPicPr>
          <p:cNvPr id="10" name="Imagen 9" descr="Imagen que contiene flor, planta&#10;&#10;Descripción generada automáticamente">
            <a:extLst>
              <a:ext uri="{FF2B5EF4-FFF2-40B4-BE49-F238E27FC236}">
                <a16:creationId xmlns:a16="http://schemas.microsoft.com/office/drawing/2014/main" id="{49F3E313-94E0-D247-89A3-08669383B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3969" y="2818979"/>
            <a:ext cx="2479520" cy="16995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D4741FB-25AE-A341-A4D2-A5A2631092E2}"/>
              </a:ext>
            </a:extLst>
          </p:cNvPr>
          <p:cNvSpPr txBox="1"/>
          <p:nvPr/>
        </p:nvSpPr>
        <p:spPr>
          <a:xfrm>
            <a:off x="2586792" y="3108362"/>
            <a:ext cx="690085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</a:rPr>
              <a:t>Quienes visitan los vegetales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sz="2000" dirty="0">
                <a:solidFill>
                  <a:schemeClr val="bg1"/>
                </a:solidFill>
              </a:rPr>
              <a:t>        </a:t>
            </a:r>
            <a:r>
              <a:rPr lang="es-MX" sz="2800" dirty="0">
                <a:solidFill>
                  <a:schemeClr val="bg1"/>
                </a:solidFill>
              </a:rPr>
              <a:t>22,000 subfamilias de insectos</a:t>
            </a:r>
          </a:p>
          <a:p>
            <a:r>
              <a:rPr lang="es-MX" sz="2800" dirty="0">
                <a:solidFill>
                  <a:schemeClr val="bg1"/>
                </a:solidFill>
              </a:rPr>
              <a:t>        Beneficios incuantificables</a:t>
            </a:r>
          </a:p>
          <a:p>
            <a:r>
              <a:rPr lang="es-MX" sz="2800" dirty="0">
                <a:solidFill>
                  <a:schemeClr val="bg1"/>
                </a:solidFill>
              </a:rPr>
              <a:t>        Muchas abejas nichos tróficos especificos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605BB11-A2CF-5B49-AC44-FB453B5E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07" y="2268755"/>
            <a:ext cx="2358484" cy="167921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461A72C-F2FD-3D49-874D-FE25DBB43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907" y="5375849"/>
            <a:ext cx="2069552" cy="13957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AAD81E-873D-FA47-8954-4D2646526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653" y="4757449"/>
            <a:ext cx="2119284" cy="1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8D4677AD-5B5D-F342-BD44-657D4F3566B3}"/>
              </a:ext>
            </a:extLst>
          </p:cNvPr>
          <p:cNvSpPr txBox="1">
            <a:spLocks/>
          </p:cNvSpPr>
          <p:nvPr/>
        </p:nvSpPr>
        <p:spPr>
          <a:xfrm>
            <a:off x="599580" y="1606967"/>
            <a:ext cx="112395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Apiecología </a:t>
            </a:r>
          </a:p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Generar conciencia sobre los polinizadores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12D132-6DC4-7641-AE51-FD6E10C2A5F8}"/>
              </a:ext>
            </a:extLst>
          </p:cNvPr>
          <p:cNvSpPr txBox="1"/>
          <p:nvPr/>
        </p:nvSpPr>
        <p:spPr>
          <a:xfrm>
            <a:off x="374487" y="4220952"/>
            <a:ext cx="365518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Problemática</a:t>
            </a:r>
            <a:endParaRPr lang="es-MX" dirty="0">
              <a:solidFill>
                <a:schemeClr val="bg1"/>
              </a:solidFill>
            </a:endParaRPr>
          </a:p>
          <a:p>
            <a:endParaRPr lang="es-MX" sz="900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        Agroquímicos</a:t>
            </a:r>
          </a:p>
          <a:p>
            <a:r>
              <a:rPr lang="es-MX" dirty="0">
                <a:solidFill>
                  <a:schemeClr val="bg1"/>
                </a:solidFill>
              </a:rPr>
              <a:t>        Manejo técnico inadecuado</a:t>
            </a:r>
          </a:p>
          <a:p>
            <a:r>
              <a:rPr lang="es-MX" dirty="0">
                <a:solidFill>
                  <a:schemeClr val="bg1"/>
                </a:solidFill>
              </a:rPr>
              <a:t>        Plagas y enfermedades abejas</a:t>
            </a:r>
          </a:p>
          <a:p>
            <a:r>
              <a:rPr lang="es-MX" dirty="0">
                <a:solidFill>
                  <a:schemeClr val="bg1"/>
                </a:solidFill>
              </a:rPr>
              <a:t>        Desiertos verdes</a:t>
            </a:r>
          </a:p>
          <a:p>
            <a:r>
              <a:rPr lang="es-MX" dirty="0">
                <a:solidFill>
                  <a:schemeClr val="bg1"/>
                </a:solidFill>
              </a:rPr>
              <a:t>        Deforestación</a:t>
            </a:r>
          </a:p>
          <a:p>
            <a:r>
              <a:rPr lang="es-MX" dirty="0">
                <a:solidFill>
                  <a:schemeClr val="bg1"/>
                </a:solidFill>
              </a:rPr>
              <a:t>        Ausencia de lluvias</a:t>
            </a:r>
          </a:p>
          <a:p>
            <a:r>
              <a:rPr lang="es-MX" dirty="0">
                <a:solidFill>
                  <a:schemeClr val="bg1"/>
                </a:solidFill>
              </a:rPr>
              <a:t>        Sobreexplotación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8D3E2A-6268-CC4A-AEFF-9B89CCFFC2DE}"/>
              </a:ext>
            </a:extLst>
          </p:cNvPr>
          <p:cNvSpPr txBox="1"/>
          <p:nvPr/>
        </p:nvSpPr>
        <p:spPr>
          <a:xfrm>
            <a:off x="7862830" y="3087736"/>
            <a:ext cx="420927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Falta impulsar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        </a:t>
            </a:r>
            <a:r>
              <a:rPr lang="es-MX" sz="2000" dirty="0">
                <a:solidFill>
                  <a:schemeClr val="bg1"/>
                </a:solidFill>
              </a:rPr>
              <a:t>Conciencia de la existencia de todos ellos</a:t>
            </a:r>
          </a:p>
          <a:p>
            <a:r>
              <a:rPr lang="es-MX" sz="2000" dirty="0">
                <a:solidFill>
                  <a:schemeClr val="bg1"/>
                </a:solidFill>
              </a:rPr>
              <a:t>        Investigaciones específicas </a:t>
            </a:r>
          </a:p>
          <a:p>
            <a:r>
              <a:rPr lang="es-MX" sz="2000" dirty="0">
                <a:solidFill>
                  <a:schemeClr val="bg1"/>
                </a:solidFill>
              </a:rPr>
              <a:t>        Estrategias puntuales de preservación y desarrollo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26DDDF-6938-8941-BC59-D8C53D24B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644" y="2785454"/>
            <a:ext cx="3092117" cy="19727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D3E0E90-6466-2649-8854-B2E2A4CCD6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687" y="4609021"/>
            <a:ext cx="3553126" cy="21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10002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8" name="1 Título">
            <a:extLst>
              <a:ext uri="{FF2B5EF4-FFF2-40B4-BE49-F238E27FC236}">
                <a16:creationId xmlns:a16="http://schemas.microsoft.com/office/drawing/2014/main" id="{A55F4603-7EFB-4E4C-81CF-9ADD588309F6}"/>
              </a:ext>
            </a:extLst>
          </p:cNvPr>
          <p:cNvSpPr txBox="1">
            <a:spLocks/>
          </p:cNvSpPr>
          <p:nvPr/>
        </p:nvSpPr>
        <p:spPr>
          <a:xfrm>
            <a:off x="444303" y="1641473"/>
            <a:ext cx="11239500" cy="815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Protejer los polinizadores = Apiecología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B8E846-A642-394B-8BEC-77390BD8B29C}"/>
              </a:ext>
            </a:extLst>
          </p:cNvPr>
          <p:cNvSpPr txBox="1"/>
          <p:nvPr/>
        </p:nvSpPr>
        <p:spPr>
          <a:xfrm>
            <a:off x="2576798" y="2679446"/>
            <a:ext cx="71244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Por una conciencia de la importancia de TODOS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        </a:t>
            </a:r>
            <a:r>
              <a:rPr lang="es-MX" sz="2000" dirty="0">
                <a:solidFill>
                  <a:schemeClr val="bg1"/>
                </a:solidFill>
              </a:rPr>
              <a:t>Por un cuidado ecologico de los insectos</a:t>
            </a:r>
          </a:p>
          <a:p>
            <a:r>
              <a:rPr lang="es-MX" sz="2000" dirty="0">
                <a:solidFill>
                  <a:schemeClr val="bg1"/>
                </a:solidFill>
              </a:rPr>
              <a:t>                                                      de los vegetales</a:t>
            </a:r>
          </a:p>
          <a:p>
            <a:r>
              <a:rPr lang="es-MX" sz="2000" dirty="0">
                <a:solidFill>
                  <a:schemeClr val="bg1"/>
                </a:solidFill>
              </a:rPr>
              <a:t>        Fomentar el  desarrollo de polinizadores nativos</a:t>
            </a:r>
          </a:p>
          <a:p>
            <a:r>
              <a:rPr lang="es-MX" sz="2000" dirty="0">
                <a:solidFill>
                  <a:schemeClr val="bg1"/>
                </a:solidFill>
              </a:rPr>
              <a:t>        Impulsar los cuidadores de la biodiversidad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90FC8C8-C140-A44E-BBD7-F83651D5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534" y="4968195"/>
            <a:ext cx="2715486" cy="15808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7B1538E-4EFF-1F4A-B601-9AE65F034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87" y="3915481"/>
            <a:ext cx="2505825" cy="178645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39165A2-32A9-214B-AADC-2B03BAB1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533" y="3572965"/>
            <a:ext cx="3295596" cy="247169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84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8" name="1 Título">
            <a:extLst>
              <a:ext uri="{FF2B5EF4-FFF2-40B4-BE49-F238E27FC236}">
                <a16:creationId xmlns:a16="http://schemas.microsoft.com/office/drawing/2014/main" id="{A55F4603-7EFB-4E4C-81CF-9ADD588309F6}"/>
              </a:ext>
            </a:extLst>
          </p:cNvPr>
          <p:cNvSpPr txBox="1">
            <a:spLocks/>
          </p:cNvSpPr>
          <p:nvPr/>
        </p:nvSpPr>
        <p:spPr>
          <a:xfrm>
            <a:off x="0" y="1621799"/>
            <a:ext cx="11239500" cy="815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Apiecología desarrollo integral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BBFB19-DE5C-9A46-83D5-19903D1EE176}"/>
              </a:ext>
            </a:extLst>
          </p:cNvPr>
          <p:cNvSpPr txBox="1"/>
          <p:nvPr/>
        </p:nvSpPr>
        <p:spPr>
          <a:xfrm>
            <a:off x="2584339" y="4848468"/>
            <a:ext cx="7659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Por un manejo racional de las abejas</a:t>
            </a:r>
          </a:p>
          <a:p>
            <a:endParaRPr lang="es-MX" sz="1200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       Manejo del bienestar de las abejas</a:t>
            </a:r>
          </a:p>
          <a:p>
            <a:r>
              <a:rPr lang="es-MX" dirty="0">
                <a:solidFill>
                  <a:schemeClr val="bg1"/>
                </a:solidFill>
              </a:rPr>
              <a:t>       Estudiar integralmente las causas de la desaparición de las abejas</a:t>
            </a:r>
          </a:p>
          <a:p>
            <a:r>
              <a:rPr lang="es-MX" dirty="0">
                <a:solidFill>
                  <a:schemeClr val="bg1"/>
                </a:solidFill>
              </a:rPr>
              <a:t>       Investigar productos para agricultura no dañinos para las abejas</a:t>
            </a:r>
          </a:p>
          <a:p>
            <a:r>
              <a:rPr lang="es-MX" dirty="0">
                <a:solidFill>
                  <a:schemeClr val="bg1"/>
                </a:solidFill>
              </a:rPr>
              <a:t>       Capacitar al agricultor sobre la importancia y cuidado de los polinizadores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A9DA5D-8C51-8845-8B61-98D8D6C64D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848" y="2610641"/>
            <a:ext cx="2251104" cy="20619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6E4453-CF63-0241-B4ED-8D5F50884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181" y="2922538"/>
            <a:ext cx="1810510" cy="12158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B67EA7-C11C-694D-972D-FB773CDAA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76" y="3931153"/>
            <a:ext cx="1799687" cy="257930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7405CF5-5870-0543-B890-9104C2D76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1269" y="2763156"/>
            <a:ext cx="2081482" cy="34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6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D7AF452-84AA-4CC8-882B-B915FCDCD643}"/>
              </a:ext>
            </a:extLst>
          </p:cNvPr>
          <p:cNvSpPr/>
          <p:nvPr/>
        </p:nvSpPr>
        <p:spPr>
          <a:xfrm>
            <a:off x="0" y="1508795"/>
            <a:ext cx="12192000" cy="38404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A3077D9-1EE1-430E-A5ED-D0B169B85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7" y="1512015"/>
            <a:ext cx="10064226" cy="31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D32A26D2-6127-4E7E-BCBF-CBFD271A1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72" y="0"/>
            <a:ext cx="6724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6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5F8E80F8-9624-49F4-B000-7884C876D786}"/>
              </a:ext>
            </a:extLst>
          </p:cNvPr>
          <p:cNvGrpSpPr/>
          <p:nvPr/>
        </p:nvGrpSpPr>
        <p:grpSpPr>
          <a:xfrm>
            <a:off x="1" y="0"/>
            <a:ext cx="12191999" cy="1508795"/>
            <a:chOff x="1" y="0"/>
            <a:chExt cx="12191999" cy="1508795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</p:grpSp>
      <p:pic>
        <p:nvPicPr>
          <p:cNvPr id="6" name="Imagen 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B5FC362-05C8-48F7-8C2D-793737A933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8795"/>
            <a:ext cx="12192000" cy="5349205"/>
          </a:xfrm>
          <a:prstGeom prst="rect">
            <a:avLst/>
          </a:prstGeom>
        </p:spPr>
      </p:pic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533FF921-8727-C144-8187-32144E6D6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965" y="2560390"/>
            <a:ext cx="6995423" cy="33006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000" b="1" dirty="0">
                <a:solidFill>
                  <a:schemeClr val="bg1"/>
                </a:solidFill>
                <a:latin typeface="Eurostile" panose="020B0504020202050204" pitchFamily="34" charset="77"/>
              </a:rPr>
              <a:t>LA APIECOLOGÍA LA APORTACIÓN DE LAS ABEJAS A LA BIODIVERSIDAD DE LOS VEGETALES</a:t>
            </a:r>
            <a:r>
              <a:rPr lang="es-MX" sz="4000" dirty="0">
                <a:solidFill>
                  <a:schemeClr val="bg1"/>
                </a:solidFill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800DDF2F-DB37-2948-95D3-C982842D9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802822" cy="3811588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13" name="Picture 4" descr="H:\Fotos\Abejas\Abejas\abejaconpolen.jpg">
            <a:extLst>
              <a:ext uri="{FF2B5EF4-FFF2-40B4-BE49-F238E27FC236}">
                <a16:creationId xmlns:a16="http://schemas.microsoft.com/office/drawing/2014/main" id="{594A190F-7BF7-7449-85D7-70CD47F01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135" y="2235002"/>
            <a:ext cx="3242476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72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7" name="1 Título">
            <a:extLst>
              <a:ext uri="{FF2B5EF4-FFF2-40B4-BE49-F238E27FC236}">
                <a16:creationId xmlns:a16="http://schemas.microsoft.com/office/drawing/2014/main" id="{ADBC05DD-6B91-7A46-855A-FDB9B5394C39}"/>
              </a:ext>
            </a:extLst>
          </p:cNvPr>
          <p:cNvSpPr txBox="1">
            <a:spLocks/>
          </p:cNvSpPr>
          <p:nvPr/>
        </p:nvSpPr>
        <p:spPr>
          <a:xfrm>
            <a:off x="1053547" y="1792445"/>
            <a:ext cx="10139385" cy="6180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Las abejas ¿son importantes para el humano?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C261395D-E1EC-F74C-BD4C-E94E320D3C95}"/>
              </a:ext>
            </a:extLst>
          </p:cNvPr>
          <p:cNvSpPr txBox="1">
            <a:spLocks/>
          </p:cNvSpPr>
          <p:nvPr/>
        </p:nvSpPr>
        <p:spPr>
          <a:xfrm>
            <a:off x="457200" y="2935446"/>
            <a:ext cx="11057467" cy="37362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>
              <a:buClr>
                <a:schemeClr val="accent1"/>
              </a:buClr>
            </a:pPr>
            <a:r>
              <a:rPr lang="es-ES" sz="2600" b="1" dirty="0">
                <a:solidFill>
                  <a:schemeClr val="bg1"/>
                </a:solidFill>
                <a:ea typeface="ＭＳ Ｐゴシック" charset="0"/>
              </a:rPr>
              <a:t>Son uno de los insectos más relevantes para la vida humana</a:t>
            </a: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endParaRPr lang="es-ES" sz="2800" b="1" dirty="0">
              <a:solidFill>
                <a:schemeClr val="bg1"/>
              </a:solidFill>
              <a:ea typeface="ＭＳ Ｐゴシック" charset="0"/>
            </a:endParaRPr>
          </a:p>
          <a:p>
            <a:pPr marL="342900" lvl="1">
              <a:buClr>
                <a:schemeClr val="accent1"/>
              </a:buClr>
            </a:pPr>
            <a:r>
              <a:rPr lang="es-MX" sz="2600" b="1" dirty="0">
                <a:solidFill>
                  <a:schemeClr val="bg1"/>
                </a:solidFill>
              </a:rPr>
              <a:t>Las abejas al viajar de flor en flor polinizan</a:t>
            </a:r>
          </a:p>
          <a:p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H:\Fotos\Abejas\Abejas\abeja.bmp">
            <a:extLst>
              <a:ext uri="{FF2B5EF4-FFF2-40B4-BE49-F238E27FC236}">
                <a16:creationId xmlns:a16="http://schemas.microsoft.com/office/drawing/2014/main" id="{54926356-0818-374D-A17D-E787F6F6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7277" y="3569013"/>
            <a:ext cx="2872137" cy="1944216"/>
          </a:xfrm>
          <a:prstGeom prst="rect">
            <a:avLst/>
          </a:prstGeom>
          <a:noFill/>
        </p:spPr>
      </p:pic>
      <p:pic>
        <p:nvPicPr>
          <p:cNvPr id="10" name="Picture 2" descr="H:\Fotos\Abejas\Abejas\10.jpg">
            <a:extLst>
              <a:ext uri="{FF2B5EF4-FFF2-40B4-BE49-F238E27FC236}">
                <a16:creationId xmlns:a16="http://schemas.microsoft.com/office/drawing/2014/main" id="{0398F61B-CB18-1D4E-B155-DF038E1A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2920" y="3421302"/>
            <a:ext cx="3096344" cy="2353221"/>
          </a:xfrm>
          <a:prstGeom prst="rect">
            <a:avLst/>
          </a:prstGeom>
          <a:noFill/>
        </p:spPr>
      </p:pic>
      <p:pic>
        <p:nvPicPr>
          <p:cNvPr id="11" name="5 Imagen">
            <a:extLst>
              <a:ext uri="{FF2B5EF4-FFF2-40B4-BE49-F238E27FC236}">
                <a16:creationId xmlns:a16="http://schemas.microsoft.com/office/drawing/2014/main" id="{5CC80A0E-8A65-994B-9BBE-900C087CFD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47" y="3395691"/>
            <a:ext cx="2222839" cy="24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6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6FFCE1A8-EE91-2943-BFBC-19D7B7C3D67E}"/>
              </a:ext>
            </a:extLst>
          </p:cNvPr>
          <p:cNvSpPr txBox="1">
            <a:spLocks/>
          </p:cNvSpPr>
          <p:nvPr/>
        </p:nvSpPr>
        <p:spPr>
          <a:xfrm>
            <a:off x="1010653" y="1844840"/>
            <a:ext cx="10443409" cy="578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También encontramos las abejas nativas</a:t>
            </a:r>
          </a:p>
        </p:txBody>
      </p:sp>
      <p:pic>
        <p:nvPicPr>
          <p:cNvPr id="11" name="Marcador de contenido 1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C2662F43-D581-8540-AE34-C247FA870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759" y="2581931"/>
            <a:ext cx="3461543" cy="2465832"/>
          </a:xfrm>
          <a:prstGeom prst="rect">
            <a:avLst/>
          </a:prstGeom>
        </p:spPr>
      </p:pic>
      <p:pic>
        <p:nvPicPr>
          <p:cNvPr id="12" name="Imagen 11" descr="Imagen que contiene tarta, interior, panal, comida&#10;&#10;Descripción generada automáticamente">
            <a:extLst>
              <a:ext uri="{FF2B5EF4-FFF2-40B4-BE49-F238E27FC236}">
                <a16:creationId xmlns:a16="http://schemas.microsoft.com/office/drawing/2014/main" id="{A83A4E85-423B-E040-98A9-01FC20471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889" y="2759238"/>
            <a:ext cx="3606197" cy="2432086"/>
          </a:xfrm>
          <a:prstGeom prst="rect">
            <a:avLst/>
          </a:prstGeom>
        </p:spPr>
      </p:pic>
      <p:pic>
        <p:nvPicPr>
          <p:cNvPr id="13" name="Imagen 12" descr="Imagen que contiene árbol, exterior, hombre, suelo&#10;&#10;Descripción generada automáticamente">
            <a:extLst>
              <a:ext uri="{FF2B5EF4-FFF2-40B4-BE49-F238E27FC236}">
                <a16:creationId xmlns:a16="http://schemas.microsoft.com/office/drawing/2014/main" id="{2EBFD3D5-9EE7-E643-BEF8-2F025380C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885" y="4849977"/>
            <a:ext cx="2646090" cy="17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9FABC002-D3B9-2844-9106-31EEA8A1B57C}"/>
              </a:ext>
            </a:extLst>
          </p:cNvPr>
          <p:cNvSpPr txBox="1">
            <a:spLocks/>
          </p:cNvSpPr>
          <p:nvPr/>
        </p:nvSpPr>
        <p:spPr>
          <a:xfrm>
            <a:off x="990522" y="1662696"/>
            <a:ext cx="1049027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NO son los únicos insectos que polinizan</a:t>
            </a:r>
          </a:p>
        </p:txBody>
      </p:sp>
      <p:pic>
        <p:nvPicPr>
          <p:cNvPr id="10" name="Imagen 9" descr="Imagen que contiene planta, flor, árbol, exterior&#10;&#10;Descripción generada automáticamente">
            <a:extLst>
              <a:ext uri="{FF2B5EF4-FFF2-40B4-BE49-F238E27FC236}">
                <a16:creationId xmlns:a16="http://schemas.microsoft.com/office/drawing/2014/main" id="{F7C4810D-B0C7-E241-B351-75E76D44A9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450" y="2457184"/>
            <a:ext cx="1339900" cy="2027188"/>
          </a:xfrm>
          <a:prstGeom prst="rect">
            <a:avLst/>
          </a:prstGeom>
        </p:spPr>
      </p:pic>
      <p:pic>
        <p:nvPicPr>
          <p:cNvPr id="11" name="Imagen 10" descr="Imagen que contiene interior, insecto, flor, perro&#10;&#10;Descripción generada automáticamente">
            <a:extLst>
              <a:ext uri="{FF2B5EF4-FFF2-40B4-BE49-F238E27FC236}">
                <a16:creationId xmlns:a16="http://schemas.microsoft.com/office/drawing/2014/main" id="{459656E0-0885-5B40-AEA2-2923FCA4E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748" y="2321679"/>
            <a:ext cx="2115259" cy="1586444"/>
          </a:xfrm>
          <a:prstGeom prst="rect">
            <a:avLst/>
          </a:prstGeom>
        </p:spPr>
      </p:pic>
      <p:pic>
        <p:nvPicPr>
          <p:cNvPr id="12" name="Imagen 11" descr="Imagen que contiene planta, flor&#10;&#10;Descripción generada automáticamente">
            <a:extLst>
              <a:ext uri="{FF2B5EF4-FFF2-40B4-BE49-F238E27FC236}">
                <a16:creationId xmlns:a16="http://schemas.microsoft.com/office/drawing/2014/main" id="{9D16852E-1919-7B4A-9123-B975B38A0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30" y="4656996"/>
            <a:ext cx="2323440" cy="1889152"/>
          </a:xfrm>
          <a:prstGeom prst="rect">
            <a:avLst/>
          </a:prstGeom>
        </p:spPr>
      </p:pic>
      <p:pic>
        <p:nvPicPr>
          <p:cNvPr id="13" name="Imagen 12" descr="Imagen que contiene animal&#10;&#10;Descripción generada automáticamente">
            <a:extLst>
              <a:ext uri="{FF2B5EF4-FFF2-40B4-BE49-F238E27FC236}">
                <a16:creationId xmlns:a16="http://schemas.microsoft.com/office/drawing/2014/main" id="{3BBB38C5-500A-AF47-89F7-7B42A7FAF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791" y="4969931"/>
            <a:ext cx="1462036" cy="1471561"/>
          </a:xfrm>
          <a:prstGeom prst="rect">
            <a:avLst/>
          </a:prstGeom>
        </p:spPr>
      </p:pic>
      <p:pic>
        <p:nvPicPr>
          <p:cNvPr id="14" name="Imagen 13" descr="Imagen que contiene insecto, animal&#10;&#10;Descripción generada automáticamente">
            <a:extLst>
              <a:ext uri="{FF2B5EF4-FFF2-40B4-BE49-F238E27FC236}">
                <a16:creationId xmlns:a16="http://schemas.microsoft.com/office/drawing/2014/main" id="{B510E40F-1051-CF4A-BA94-ADE96F30D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111" y="4098973"/>
            <a:ext cx="2561640" cy="1741915"/>
          </a:xfrm>
          <a:prstGeom prst="rect">
            <a:avLst/>
          </a:prstGeom>
        </p:spPr>
      </p:pic>
      <p:pic>
        <p:nvPicPr>
          <p:cNvPr id="15" name="Imagen 14" descr="Imagen que contiene árbol, planta, equinacia, flor&#10;&#10;Descripción generada automáticamente">
            <a:extLst>
              <a:ext uri="{FF2B5EF4-FFF2-40B4-BE49-F238E27FC236}">
                <a16:creationId xmlns:a16="http://schemas.microsoft.com/office/drawing/2014/main" id="{2A2924DE-3389-BC43-8C96-B1B554A18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941" y="2427438"/>
            <a:ext cx="2323439" cy="232343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450ADF9-648A-7D4C-8AD4-9234C90D7337}"/>
              </a:ext>
            </a:extLst>
          </p:cNvPr>
          <p:cNvSpPr txBox="1"/>
          <p:nvPr/>
        </p:nvSpPr>
        <p:spPr>
          <a:xfrm>
            <a:off x="5930144" y="6037558"/>
            <a:ext cx="494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Se estiman son más de 22 subfamilias de insectos que polinizan los vegetales</a:t>
            </a:r>
          </a:p>
        </p:txBody>
      </p:sp>
    </p:spTree>
    <p:extLst>
      <p:ext uri="{BB962C8B-B14F-4D97-AF65-F5344CB8AC3E}">
        <p14:creationId xmlns:p14="http://schemas.microsoft.com/office/powerpoint/2010/main" val="68239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6D69C3ED-6E8C-FA4C-80A8-8C0CCDDD80C4}"/>
              </a:ext>
            </a:extLst>
          </p:cNvPr>
          <p:cNvSpPr txBox="1">
            <a:spLocks/>
          </p:cNvSpPr>
          <p:nvPr/>
        </p:nvSpPr>
        <p:spPr>
          <a:xfrm>
            <a:off x="599580" y="1606967"/>
            <a:ext cx="112395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Hay una gran variedad de insectos polinizadores</a:t>
            </a:r>
          </a:p>
        </p:txBody>
      </p:sp>
      <p:pic>
        <p:nvPicPr>
          <p:cNvPr id="10" name="Marcador de contenido 11" descr="Imagen que contiene tarta, hongo, comida, pieza&#10;&#10;Descripción generada automáticamente">
            <a:extLst>
              <a:ext uri="{FF2B5EF4-FFF2-40B4-BE49-F238E27FC236}">
                <a16:creationId xmlns:a16="http://schemas.microsoft.com/office/drawing/2014/main" id="{B2B955D7-0AB6-3D44-B320-C0EE6F6A8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758" y="3840162"/>
            <a:ext cx="3657600" cy="2743200"/>
          </a:xfrm>
          <a:prstGeom prst="rect">
            <a:avLst/>
          </a:prstGeom>
        </p:spPr>
      </p:pic>
      <p:pic>
        <p:nvPicPr>
          <p:cNvPr id="11" name="Marcador de posición de imagen 4" descr="abeja cubierta polen.jpg">
            <a:extLst>
              <a:ext uri="{FF2B5EF4-FFF2-40B4-BE49-F238E27FC236}">
                <a16:creationId xmlns:a16="http://schemas.microsoft.com/office/drawing/2014/main" id="{83A46D78-2AB3-1A4E-8CAD-CA052ED64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4413" y="2550694"/>
            <a:ext cx="2794666" cy="4174085"/>
          </a:xfrm>
          <a:prstGeom prst="rect">
            <a:avLst/>
          </a:prstGeom>
        </p:spPr>
      </p:pic>
      <p:pic>
        <p:nvPicPr>
          <p:cNvPr id="12" name="Imagen 11" descr="Imagen que contiene animal, insecto&#10;&#10;Descripción generada automáticamente">
            <a:extLst>
              <a:ext uri="{FF2B5EF4-FFF2-40B4-BE49-F238E27FC236}">
                <a16:creationId xmlns:a16="http://schemas.microsoft.com/office/drawing/2014/main" id="{A32FE37C-3FF4-7840-978B-210538677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79" y="2811796"/>
            <a:ext cx="365760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4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10" name="1 Título">
            <a:extLst>
              <a:ext uri="{FF2B5EF4-FFF2-40B4-BE49-F238E27FC236}">
                <a16:creationId xmlns:a16="http://schemas.microsoft.com/office/drawing/2014/main" id="{B304B0F8-9CAD-3E4C-A3DF-557991F98B06}"/>
              </a:ext>
            </a:extLst>
          </p:cNvPr>
          <p:cNvSpPr txBox="1">
            <a:spLocks/>
          </p:cNvSpPr>
          <p:nvPr/>
        </p:nvSpPr>
        <p:spPr>
          <a:xfrm>
            <a:off x="777374" y="1652671"/>
            <a:ext cx="6948359" cy="673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Las abejas SÍ son importantes</a:t>
            </a:r>
          </a:p>
        </p:txBody>
      </p:sp>
      <p:sp>
        <p:nvSpPr>
          <p:cNvPr id="11" name="3 Marcador de contenido">
            <a:extLst>
              <a:ext uri="{FF2B5EF4-FFF2-40B4-BE49-F238E27FC236}">
                <a16:creationId xmlns:a16="http://schemas.microsoft.com/office/drawing/2014/main" id="{52DF5DAD-507D-5D48-AB15-953C806D3A46}"/>
              </a:ext>
            </a:extLst>
          </p:cNvPr>
          <p:cNvSpPr txBox="1">
            <a:spLocks/>
          </p:cNvSpPr>
          <p:nvPr/>
        </p:nvSpPr>
        <p:spPr>
          <a:xfrm>
            <a:off x="6750461" y="2469980"/>
            <a:ext cx="5232273" cy="42489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>
              <a:buClr>
                <a:schemeClr val="accent1"/>
              </a:buClr>
            </a:pPr>
            <a:r>
              <a:rPr lang="es-ES" sz="2800" b="1" dirty="0">
                <a:solidFill>
                  <a:schemeClr val="accent6">
                    <a:lumMod val="20000"/>
                    <a:lumOff val="80000"/>
                  </a:schemeClr>
                </a:solidFill>
                <a:ea typeface="ＭＳ Ｐゴシック" charset="0"/>
              </a:rPr>
              <a:t>Polinizan</a:t>
            </a:r>
          </a:p>
          <a:p>
            <a:pPr marL="982980" lvl="3">
              <a:buClr>
                <a:schemeClr val="accent1"/>
              </a:buClr>
            </a:pPr>
            <a:endParaRPr lang="es-ES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Generan más material verde</a:t>
            </a:r>
          </a:p>
          <a:p>
            <a:pPr lvl="2"/>
            <a:endParaRPr lang="es-E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s-E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Por lo tanto:</a:t>
            </a:r>
          </a:p>
          <a:p>
            <a:pPr lvl="1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Aumentan la producción de los vegetales</a:t>
            </a:r>
          </a:p>
          <a:p>
            <a:pPr lvl="1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Más alimento</a:t>
            </a:r>
          </a:p>
          <a:p>
            <a:pPr lvl="2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Para el humano</a:t>
            </a:r>
          </a:p>
          <a:p>
            <a:pPr lvl="2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Para el ganado</a:t>
            </a:r>
          </a:p>
          <a:p>
            <a:pPr lvl="1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Se genera más oxigeno</a:t>
            </a:r>
          </a:p>
          <a:p>
            <a:pPr lvl="1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Se reduce la cantidad de CO</a:t>
            </a:r>
            <a:r>
              <a:rPr lang="es-ES" b="1" baseline="-25000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</a:rPr>
              <a:t>2</a:t>
            </a:r>
          </a:p>
        </p:txBody>
      </p:sp>
      <p:pic>
        <p:nvPicPr>
          <p:cNvPr id="12" name="4 Marcador de contenido" descr="225px-Plumpollen0060.jpg">
            <a:extLst>
              <a:ext uri="{FF2B5EF4-FFF2-40B4-BE49-F238E27FC236}">
                <a16:creationId xmlns:a16="http://schemas.microsoft.com/office/drawing/2014/main" id="{E6B1A402-158E-A14B-9239-DAFD1BD4DB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52064" y="2689319"/>
            <a:ext cx="2879505" cy="2291159"/>
          </a:xfrm>
          <a:prstGeom prst="rect">
            <a:avLst/>
          </a:prstGeom>
        </p:spPr>
      </p:pic>
      <p:pic>
        <p:nvPicPr>
          <p:cNvPr id="13" name="Imagen 12" descr="Imagen que contiene comida, interior, fruta, mesa&#10;&#10;Descripción generada automáticamente">
            <a:extLst>
              <a:ext uri="{FF2B5EF4-FFF2-40B4-BE49-F238E27FC236}">
                <a16:creationId xmlns:a16="http://schemas.microsoft.com/office/drawing/2014/main" id="{D27B38D7-C533-3D4B-ADF8-112BE5294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5069729"/>
            <a:ext cx="4169391" cy="1500981"/>
          </a:xfrm>
          <a:prstGeom prst="rect">
            <a:avLst/>
          </a:prstGeom>
        </p:spPr>
      </p:pic>
      <p:pic>
        <p:nvPicPr>
          <p:cNvPr id="14" name="16 Imagen" descr="C:\Users\Felipe\Documents\2016 Felipe\Acciones\Proy Coinversion Mujeres Apicultoras\Fotos Proy de coinversion\20151231_174814.jpg">
            <a:extLst>
              <a:ext uri="{FF2B5EF4-FFF2-40B4-BE49-F238E27FC236}">
                <a16:creationId xmlns:a16="http://schemas.microsoft.com/office/drawing/2014/main" id="{C461F0BF-AB69-5E48-82C5-F2B828EEE26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36" y="3643952"/>
            <a:ext cx="1866312" cy="1050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90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-272716" y="41552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A5C07D3-479A-9046-9CDB-1389A5F3A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4" y="2594880"/>
            <a:ext cx="8761684" cy="37444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5C00D5-7866-1646-83CC-285491702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313" y="1773004"/>
            <a:ext cx="3691307" cy="27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7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C9DE4F7-C2B9-426B-A50E-88A1E977D6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5CD04228-7A0A-494B-829E-1C081EC59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2960" y="0"/>
              <a:ext cx="8239040" cy="1508795"/>
            </a:xfrm>
            <a:prstGeom prst="rect">
              <a:avLst/>
            </a:prstGeom>
          </p:spPr>
        </p:pic>
        <p:pic>
          <p:nvPicPr>
            <p:cNvPr id="5" name="Imagen 4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BC842678-F874-48EF-A61E-AF0AB3517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3952959" cy="1508795"/>
            </a:xfrm>
            <a:prstGeom prst="rect">
              <a:avLst/>
            </a:prstGeom>
          </p:spPr>
        </p:pic>
        <p:pic>
          <p:nvPicPr>
            <p:cNvPr id="6" name="Imagen 5" descr="Diagrama&#10;&#10;Descripción generada automáticamente con confianza baja">
              <a:extLst>
                <a:ext uri="{FF2B5EF4-FFF2-40B4-BE49-F238E27FC236}">
                  <a16:creationId xmlns:a16="http://schemas.microsoft.com/office/drawing/2014/main" id="{8B5FC362-05C8-48F7-8C2D-793737A9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08795"/>
              <a:ext cx="12192000" cy="5349205"/>
            </a:xfrm>
            <a:prstGeom prst="rect">
              <a:avLst/>
            </a:prstGeom>
          </p:spPr>
        </p:pic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id="{8D4677AD-5B5D-F342-BD44-657D4F3566B3}"/>
              </a:ext>
            </a:extLst>
          </p:cNvPr>
          <p:cNvSpPr txBox="1">
            <a:spLocks/>
          </p:cNvSpPr>
          <p:nvPr/>
        </p:nvSpPr>
        <p:spPr>
          <a:xfrm>
            <a:off x="599580" y="1606967"/>
            <a:ext cx="11239500" cy="767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Bioeconomia en la apicultura</a:t>
            </a:r>
          </a:p>
        </p:txBody>
      </p:sp>
      <p:pic>
        <p:nvPicPr>
          <p:cNvPr id="10" name="Marcador de contenido 2" descr="DSCF2229.JPG">
            <a:extLst>
              <a:ext uri="{FF2B5EF4-FFF2-40B4-BE49-F238E27FC236}">
                <a16:creationId xmlns:a16="http://schemas.microsoft.com/office/drawing/2014/main" id="{864C4774-AB92-6142-97A3-BDEC2C156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414" y="4251211"/>
            <a:ext cx="3093670" cy="2261262"/>
          </a:xfrm>
          <a:prstGeom prst="rect">
            <a:avLst/>
          </a:prstGeom>
        </p:spPr>
      </p:pic>
      <p:pic>
        <p:nvPicPr>
          <p:cNvPr id="12" name="4 Marcador de contenido" descr="apic-operarias-03.jpg">
            <a:extLst>
              <a:ext uri="{FF2B5EF4-FFF2-40B4-BE49-F238E27FC236}">
                <a16:creationId xmlns:a16="http://schemas.microsoft.com/office/drawing/2014/main" id="{DF7F27F5-9629-5C48-81FF-48DAFE618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5717" y="2894960"/>
            <a:ext cx="2399985" cy="15888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BA508A-4570-9A40-862B-C9BABDD3F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064" y="4318332"/>
            <a:ext cx="3015016" cy="226126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27596C0-735D-8C4D-A738-11ACD9019BD0}"/>
              </a:ext>
            </a:extLst>
          </p:cNvPr>
          <p:cNvSpPr txBox="1"/>
          <p:nvPr/>
        </p:nvSpPr>
        <p:spPr>
          <a:xfrm>
            <a:off x="642726" y="2420645"/>
            <a:ext cx="5518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El manejo de las abejas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        (-) Usa madera (tala de arboles)</a:t>
            </a:r>
          </a:p>
          <a:p>
            <a:r>
              <a:rPr lang="es-MX" dirty="0">
                <a:solidFill>
                  <a:schemeClr val="bg1"/>
                </a:solidFill>
              </a:rPr>
              <a:t>        (+) Generan 13 productos las abejas meliferas</a:t>
            </a:r>
          </a:p>
          <a:p>
            <a:r>
              <a:rPr lang="es-MX" dirty="0">
                <a:solidFill>
                  <a:schemeClr val="bg1"/>
                </a:solidFill>
              </a:rPr>
              <a:t>        (+) Desechos se utilizan como abono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8E6A4C-06D9-BE47-8991-453C893F2DE4}"/>
              </a:ext>
            </a:extLst>
          </p:cNvPr>
          <p:cNvSpPr txBox="1"/>
          <p:nvPr/>
        </p:nvSpPr>
        <p:spPr>
          <a:xfrm>
            <a:off x="3952960" y="4862615"/>
            <a:ext cx="4061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El bagazo de la cera</a:t>
            </a:r>
          </a:p>
          <a:p>
            <a:r>
              <a:rPr lang="es-MX" dirty="0">
                <a:solidFill>
                  <a:schemeClr val="bg1"/>
                </a:solidFill>
              </a:rPr>
              <a:t>        abono de planta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  Madera de desecho (comejen)</a:t>
            </a:r>
          </a:p>
          <a:p>
            <a:r>
              <a:rPr lang="es-MX" dirty="0">
                <a:solidFill>
                  <a:schemeClr val="bg1"/>
                </a:solidFill>
              </a:rPr>
              <a:t>  Plagas: polilla (degradación plasticos) </a:t>
            </a:r>
          </a:p>
        </p:txBody>
      </p:sp>
    </p:spTree>
    <p:extLst>
      <p:ext uri="{BB962C8B-B14F-4D97-AF65-F5344CB8AC3E}">
        <p14:creationId xmlns:p14="http://schemas.microsoft.com/office/powerpoint/2010/main" val="8694894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367</Words>
  <Application>Microsoft Macintosh PowerPoint</Application>
  <PresentationFormat>Panorámica</PresentationFormat>
  <Paragraphs>83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Eurostile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Menéndez</dc:creator>
  <cp:lastModifiedBy>Felipe Becerra Guzmán</cp:lastModifiedBy>
  <cp:revision>11</cp:revision>
  <dcterms:created xsi:type="dcterms:W3CDTF">2021-08-06T02:39:53Z</dcterms:created>
  <dcterms:modified xsi:type="dcterms:W3CDTF">2021-10-05T06:29:21Z</dcterms:modified>
</cp:coreProperties>
</file>